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299A0-F034-4AA7-958B-72D5AA41BD94}" type="datetimeFigureOut">
              <a:rPr lang="el-GR" smtClean="0"/>
              <a:pPr/>
              <a:t>17/04/2024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D4694-66D7-4CB2-BE0E-0A4BC4C4F8D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56091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192" y="5945048"/>
            <a:ext cx="3066554" cy="74377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038601" y="6238899"/>
            <a:ext cx="651969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700" b="1" spc="11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 Light" panose="020B0303020204020204" pitchFamily="34" charset="0"/>
              </a:rPr>
              <a:t>Τακτική Γενική Συνέλευση ΕΜΔΥΔΑΣ/ΚΜ		12 Απριλίου 2024</a:t>
            </a:r>
            <a:endParaRPr lang="el-GR" sz="1700" b="1" spc="110" baseline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 Light" panose="020B0303020204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558300" y="6237451"/>
            <a:ext cx="1052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lang="en-US" smtClean="0">
                <a:latin typeface="Corbel Light" panose="020B03030202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 smtClean="0">
              <a:latin typeface="Corbel Light" panose="020B0303020204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81192" y="5945048"/>
            <a:ext cx="11029615" cy="67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10744200" y="5980387"/>
            <a:ext cx="837871" cy="70843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ΠΑΡΟΥΣΙΑΣΗ </a:t>
            </a:r>
            <a:r>
              <a:rPr lang="el-GR" b="1" dirty="0" smtClean="0"/>
              <a:t>ΑΠΟΤΕΛΕΣΜΑΤΩΝ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dirty="0" smtClean="0"/>
              <a:t>ΕΡΩΤΗΜΑΤΟΛΟΓΙΟΥ </a:t>
            </a:r>
            <a:r>
              <a:rPr lang="el-GR" b="1" dirty="0"/>
              <a:t>ΕΜΔΥΔΑΣ </a:t>
            </a:r>
            <a:r>
              <a:rPr lang="el-GR" b="1" dirty="0" smtClean="0"/>
              <a:t>ΚΜ</a:t>
            </a:r>
            <a:r>
              <a:rPr lang="en-US" b="1" dirty="0" smtClean="0"/>
              <a:t>			</a:t>
            </a:r>
            <a:r>
              <a:rPr lang="el-GR" sz="2800" b="1" dirty="0" smtClean="0"/>
              <a:t>ΙΟΥΝΙΟΣ </a:t>
            </a:r>
            <a:r>
              <a:rPr lang="el-GR" sz="2800" b="1" dirty="0"/>
              <a:t>– ΙΟΥΛΙΟΣ 2023</a:t>
            </a:r>
            <a:r>
              <a:rPr lang="el-GR" b="1" dirty="0"/>
              <a:t/>
            </a:r>
            <a:br>
              <a:rPr lang="el-GR" b="1" dirty="0"/>
            </a:br>
            <a:endParaRPr lang="el-G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1700" b="1" cap="none" dirty="0" smtClean="0"/>
              <a:t>Εποπτική καταγραφή ορισμένων εκ των βασικών ζητημάτων που απασχολούν καθημερινά την εργασία μας</a:t>
            </a:r>
            <a:endParaRPr lang="el-GR" sz="1700" b="1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5721" y="3536964"/>
            <a:ext cx="5838825" cy="2333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1191" y="5501257"/>
            <a:ext cx="479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110" dirty="0">
                <a:solidFill>
                  <a:schemeClr val="bg1"/>
                </a:solidFill>
              </a:rPr>
              <a:t>Τακτική Γενική </a:t>
            </a:r>
            <a:r>
              <a:rPr lang="el-GR" b="1" spc="110" dirty="0" smtClean="0">
                <a:solidFill>
                  <a:schemeClr val="bg1"/>
                </a:solidFill>
              </a:rPr>
              <a:t>Συνέλευση ΕΜΔΥΔΑΣ/ΚΜ</a:t>
            </a:r>
            <a:endParaRPr lang="el-GR" b="1" spc="11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89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Αλληλεγγυη προϊσταμενων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3265003" cy="3678303"/>
          </a:xfrm>
        </p:spPr>
        <p:txBody>
          <a:bodyPr/>
          <a:lstStyle/>
          <a:p>
            <a:r>
              <a:rPr lang="el-GR" dirty="0"/>
              <a:t>Π</a:t>
            </a:r>
            <a:r>
              <a:rPr lang="el-GR" dirty="0" smtClean="0"/>
              <a:t>ερί </a:t>
            </a:r>
            <a:r>
              <a:rPr lang="el-GR" dirty="0"/>
              <a:t>τα 3/4 των συμμετεχόντων απολαμβάνουν τη στήριξη των Προϊσταμένων τους.</a:t>
            </a:r>
          </a:p>
        </p:txBody>
      </p:sp>
      <p:pic>
        <p:nvPicPr>
          <p:cNvPr id="4" name="image10.png" descr="Γράφημα απάντησης φορμών. Τίτλος ερωτήματος: Σας στηρίζει ο/η Προϊστάμενος σε ενδεχόμενη άδικη συμπεριφορά εις βάρος σας ως διαχειρίζεστε τις πιέσεις αυτές;&#10;. Αριθμός απαντήσεων: 230 απαντήσεις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64188" y="2376584"/>
            <a:ext cx="7246620" cy="32861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="" val="146277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Επιρροεσ στην προσωπικη ζωη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3219283" cy="3678303"/>
          </a:xfrm>
        </p:spPr>
        <p:txBody>
          <a:bodyPr/>
          <a:lstStyle/>
          <a:p>
            <a:r>
              <a:rPr lang="el-GR" dirty="0"/>
              <a:t>Υγεία, οικογένεια και φίλοι είναι στοιχεία που δεν μένουν ανεπηρέαστα ενώ λίγο κάτω από το 25% δηλώνει ότι απέφυγε κάθε αρνητική συνέπεια</a:t>
            </a:r>
          </a:p>
        </p:txBody>
      </p:sp>
      <p:pic>
        <p:nvPicPr>
          <p:cNvPr id="4" name="image5.png" descr="Γράφημα απάντησης φορμών. Τίτλος ερωτήματος: Οι αρνητικές συνέπειες από την εργασία σας στην προσωπική σας ζωή έχουν επηρεάσει:&#10;. Αριθμός απαντήσεων: 230 απαντήσεις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03240" y="2180496"/>
            <a:ext cx="7207568" cy="344043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="" val="107782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Ενεργοποιηση για την αντιμετωπιση προβληματων στο εργασιακο περιβαλλον</a:t>
            </a:r>
            <a:endParaRPr lang="el-GR" dirty="0"/>
          </a:p>
        </p:txBody>
      </p:sp>
      <p:pic>
        <p:nvPicPr>
          <p:cNvPr id="4" name="image3.png" descr="Γράφημα απάντησης φορμών. Τίτλος ερωτήματος: Νιώθετε ότι μπορείτε να ενεργοποιηθείτε αποτελεσματικά κατά των ζητημάτων που αντιμετωπίζετε στο εργασιακό περιβάλλον σας;&#10;. Αριθμός απαντήσεων: 230 απαντήσεις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72690" y="2157509"/>
            <a:ext cx="7246620" cy="32861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="" val="102426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Ενεργοποιηση για την αντιμετωπιση προβληματων στο εργασιακο περιβαλλον</a:t>
            </a:r>
          </a:p>
        </p:txBody>
      </p:sp>
      <p:pic>
        <p:nvPicPr>
          <p:cNvPr id="4" name="image7.png" descr="Γράφημα απάντησης φορμών. Τίτλος ερωτήματος: Με ποιον τρόπο θα προτιμούσατε να οργανωθεί η αντίδρασή σας;&#10;. Αριθμός απαντήσεων: 230 απαντήσεις."/>
          <p:cNvPicPr>
            <a:picLocks noChangeAspect="1"/>
          </p:cNvPicPr>
          <p:nvPr/>
        </p:nvPicPr>
        <p:blipFill>
          <a:blip r:embed="rId2"/>
          <a:srcRect b="71034"/>
          <a:stretch>
            <a:fillRect/>
          </a:stretch>
        </p:blipFill>
        <p:spPr>
          <a:xfrm>
            <a:off x="3737610" y="1832610"/>
            <a:ext cx="8454390" cy="2375509"/>
          </a:xfrm>
          <a:prstGeom prst="rect">
            <a:avLst/>
          </a:prstGeom>
          <a:ln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2666833" cy="3678303"/>
          </a:xfrm>
        </p:spPr>
        <p:txBody>
          <a:bodyPr anchor="t" anchorCtr="0">
            <a:normAutofit/>
          </a:bodyPr>
          <a:lstStyle/>
          <a:p>
            <a:endParaRPr lang="el-GR" sz="1000" dirty="0" smtClean="0"/>
          </a:p>
          <a:p>
            <a:r>
              <a:rPr lang="el-GR" dirty="0" smtClean="0"/>
              <a:t>Συνεργασία </a:t>
            </a:r>
            <a:r>
              <a:rPr lang="el-GR" dirty="0"/>
              <a:t>με άλλους </a:t>
            </a:r>
            <a:r>
              <a:rPr lang="el-GR" dirty="0" smtClean="0"/>
              <a:t>φορείς, με σειρά προτίμησης: ΤΕΕ, </a:t>
            </a:r>
            <a:r>
              <a:rPr lang="el-GR" dirty="0"/>
              <a:t>ΠΟΕ </a:t>
            </a:r>
            <a:r>
              <a:rPr lang="el-GR" dirty="0" smtClean="0"/>
              <a:t>ΟΤΑ, Μηχ. ΤΕ</a:t>
            </a:r>
            <a:endParaRPr lang="el-GR" dirty="0"/>
          </a:p>
          <a:p>
            <a:r>
              <a:rPr lang="el-GR" dirty="0" smtClean="0"/>
              <a:t>Απεργίες / Στάσεις εργασίας (10%)</a:t>
            </a:r>
          </a:p>
          <a:p>
            <a:r>
              <a:rPr lang="el-GR" dirty="0" smtClean="0"/>
              <a:t>Αποχή (37%)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1192" y="4903444"/>
            <a:ext cx="11029616" cy="7448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Κατάρτιση ολοκληρωμένων προτάσεων αντιμετώπισης των θεμάτων, με ενεργή συμμετοχή στις ομάδες εργασίας της ΕΜΔΥΔΑΣ (30%)</a:t>
            </a:r>
          </a:p>
        </p:txBody>
      </p:sp>
    </p:spTree>
    <p:extLst>
      <p:ext uri="{BB962C8B-B14F-4D97-AF65-F5344CB8AC3E}">
        <p14:creationId xmlns:p14="http://schemas.microsoft.com/office/powerpoint/2010/main" xmlns="" val="274185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ΠΑΡΟΥΣΙΑΣΗ </a:t>
            </a:r>
            <a:r>
              <a:rPr lang="el-GR" b="1" dirty="0" smtClean="0"/>
              <a:t>ΑΠΟΤΕΛΕΣΜΑΤΩΝ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dirty="0" smtClean="0"/>
              <a:t>ΕΡΩΤΗΜΑΤΟΛΟΓΙΟΥ </a:t>
            </a:r>
            <a:r>
              <a:rPr lang="el-GR" b="1" dirty="0"/>
              <a:t>ΕΜΔΥΔΑΣ </a:t>
            </a:r>
            <a:r>
              <a:rPr lang="el-GR" b="1" dirty="0" smtClean="0"/>
              <a:t>ΚΜ</a:t>
            </a:r>
            <a:r>
              <a:rPr lang="en-US" b="1" dirty="0" smtClean="0"/>
              <a:t>			</a:t>
            </a:r>
            <a:r>
              <a:rPr lang="el-GR" sz="2800" b="1" dirty="0" smtClean="0"/>
              <a:t>ΙΟΥΝΙΟΣ </a:t>
            </a:r>
            <a:r>
              <a:rPr lang="el-GR" sz="2800" b="1" dirty="0"/>
              <a:t>– ΙΟΥΛΙΟΣ 2023</a:t>
            </a:r>
            <a:r>
              <a:rPr lang="el-GR" b="1" dirty="0"/>
              <a:t/>
            </a:r>
            <a:br>
              <a:rPr lang="el-GR" b="1" dirty="0"/>
            </a:br>
            <a:endParaRPr lang="el-G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1700" b="1" cap="none" dirty="0" smtClean="0"/>
              <a:t>Εποπτική καταγραφή ορισμένων εκ των βασικών ζητημάτων που απασχολούν καθημερινά την εργασία μας</a:t>
            </a:r>
            <a:endParaRPr lang="el-GR" sz="1700" b="1" cap="none" dirty="0"/>
          </a:p>
        </p:txBody>
      </p:sp>
      <p:sp>
        <p:nvSpPr>
          <p:cNvPr id="6" name="TextBox 5"/>
          <p:cNvSpPr txBox="1"/>
          <p:nvPr/>
        </p:nvSpPr>
        <p:spPr>
          <a:xfrm>
            <a:off x="581191" y="5501257"/>
            <a:ext cx="479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110" dirty="0">
                <a:solidFill>
                  <a:schemeClr val="bg1"/>
                </a:solidFill>
              </a:rPr>
              <a:t>Τακτική Γενική </a:t>
            </a:r>
            <a:r>
              <a:rPr lang="el-GR" b="1" spc="110" dirty="0" smtClean="0">
                <a:solidFill>
                  <a:schemeClr val="bg1"/>
                </a:solidFill>
              </a:rPr>
              <a:t>Συνέλευση ΕΜΔΥΔΑΣ/ΚΜ</a:t>
            </a:r>
            <a:endParaRPr lang="el-GR" b="1" spc="11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55720" y="3536964"/>
            <a:ext cx="5838825" cy="23336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Ευχαριστουμε για την προσοχη σασ</a:t>
            </a:r>
          </a:p>
          <a:p>
            <a:pPr algn="ctr"/>
            <a:endParaRPr lang="el-GR" sz="20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2000" b="1" cap="none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Τοποθετήσεις – Σχολιασμοί – Ερωτήσεις</a:t>
            </a:r>
          </a:p>
          <a:p>
            <a:pPr algn="ctr"/>
            <a:endParaRPr lang="el-GR" sz="2000" b="1" cap="none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Ευελπιστουμε σε αντιστοιχη συμμετοχη σασ</a:t>
            </a:r>
          </a:p>
          <a:p>
            <a:pPr algn="ctr"/>
            <a:r>
              <a:rPr lang="el-GR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σε επομενες ομοιεσ δρασεισ μασ</a:t>
            </a:r>
          </a:p>
        </p:txBody>
      </p:sp>
    </p:spTree>
    <p:extLst>
      <p:ext uri="{BB962C8B-B14F-4D97-AF65-F5344CB8AC3E}">
        <p14:creationId xmlns:p14="http://schemas.microsoft.com/office/powerpoint/2010/main" xmlns="" val="1698785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Συμμετεχοντεσ</a:t>
            </a:r>
            <a:br>
              <a:rPr lang="el-GR" dirty="0" smtClean="0"/>
            </a:br>
            <a:r>
              <a:rPr lang="el-GR" dirty="0" smtClean="0"/>
              <a:t>(ΚΑΤΑΝΟΜΗ ΑΝΑ ΥΠΗΡΕΣΙΑ ΚΑΙ ΑΝΑ ΘΕΣΗ ΕΥΘΥΝΗΣ)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Υπάλληλοι </a:t>
            </a:r>
            <a:r>
              <a:rPr lang="el-GR" b="1" dirty="0" smtClean="0"/>
              <a:t>Δήμων</a:t>
            </a:r>
            <a:r>
              <a:rPr lang="el-GR" dirty="0" smtClean="0"/>
              <a:t>..............................................................................................	130/230 ..........	ποσοστό </a:t>
            </a:r>
            <a:r>
              <a:rPr lang="el-GR" dirty="0"/>
              <a:t>56,5</a:t>
            </a:r>
            <a:r>
              <a:rPr lang="el-GR" dirty="0" smtClean="0"/>
              <a:t>%</a:t>
            </a:r>
          </a:p>
          <a:p>
            <a:r>
              <a:rPr lang="el-GR" dirty="0" smtClean="0"/>
              <a:t>Υπάλληλοι </a:t>
            </a:r>
            <a:r>
              <a:rPr lang="el-GR" b="1" dirty="0" smtClean="0"/>
              <a:t>Περιφέρειας</a:t>
            </a:r>
            <a:r>
              <a:rPr lang="el-GR" dirty="0" smtClean="0"/>
              <a:t>.....................................................................................	37/230 ............	ποσοστό </a:t>
            </a:r>
            <a:r>
              <a:rPr lang="el-GR" dirty="0"/>
              <a:t>16,1</a:t>
            </a:r>
            <a:r>
              <a:rPr lang="el-GR" dirty="0" smtClean="0"/>
              <a:t>%</a:t>
            </a:r>
          </a:p>
          <a:p>
            <a:r>
              <a:rPr lang="el-GR" dirty="0" smtClean="0"/>
              <a:t>Υπάλληλοι </a:t>
            </a:r>
            <a:r>
              <a:rPr lang="el-GR" b="1" dirty="0" smtClean="0"/>
              <a:t>Αποκεντρωμένης </a:t>
            </a:r>
            <a:r>
              <a:rPr lang="el-GR" b="1" dirty="0"/>
              <a:t>Διοίκησης</a:t>
            </a:r>
            <a:r>
              <a:rPr lang="el-GR" dirty="0"/>
              <a:t>, </a:t>
            </a:r>
            <a:r>
              <a:rPr lang="el-GR" b="1" dirty="0"/>
              <a:t>Υπουργείων</a:t>
            </a:r>
            <a:r>
              <a:rPr lang="el-GR" dirty="0"/>
              <a:t> και άλλων </a:t>
            </a:r>
            <a:r>
              <a:rPr lang="el-GR" dirty="0" smtClean="0"/>
              <a:t>φορέων</a:t>
            </a:r>
          </a:p>
          <a:p>
            <a:endParaRPr lang="el-GR" dirty="0"/>
          </a:p>
          <a:p>
            <a:r>
              <a:rPr lang="el-GR" dirty="0" smtClean="0"/>
              <a:t>Υπάλληλοι......................................	145.........	63</a:t>
            </a:r>
            <a:r>
              <a:rPr lang="el-GR" dirty="0"/>
              <a:t>%</a:t>
            </a:r>
            <a:endParaRPr lang="el-GR" dirty="0" smtClean="0"/>
          </a:p>
          <a:p>
            <a:r>
              <a:rPr lang="el-GR" dirty="0"/>
              <a:t>Προϊστάμενοι </a:t>
            </a:r>
            <a:r>
              <a:rPr lang="el-GR" dirty="0" smtClean="0"/>
              <a:t>Τμήματος................	57...........	25%</a:t>
            </a:r>
          </a:p>
          <a:p>
            <a:r>
              <a:rPr lang="el-GR" dirty="0"/>
              <a:t>Προϊστάμενοι </a:t>
            </a:r>
            <a:r>
              <a:rPr lang="el-GR" dirty="0" smtClean="0"/>
              <a:t>Διεύθυνσης.............	25...........	</a:t>
            </a:r>
            <a:r>
              <a:rPr lang="el-GR" dirty="0"/>
              <a:t>11%</a:t>
            </a:r>
            <a:endParaRPr lang="el-GR" dirty="0" smtClean="0"/>
          </a:p>
          <a:p>
            <a:r>
              <a:rPr lang="el-GR" dirty="0" smtClean="0"/>
              <a:t>Επιθεωρητές..................................	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09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Συναφεια ειδικοτητασ / επιπεδου σπουδων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Πολύ καλή συνάφεια	</a:t>
            </a:r>
            <a:r>
              <a:rPr lang="el-GR" dirty="0"/>
              <a:t>60,4</a:t>
            </a:r>
            <a:r>
              <a:rPr lang="el-GR" dirty="0" smtClean="0"/>
              <a:t>%</a:t>
            </a:r>
          </a:p>
          <a:p>
            <a:r>
              <a:rPr lang="el-GR" dirty="0" smtClean="0"/>
              <a:t>Αρκετή συνάφεια		</a:t>
            </a:r>
            <a:r>
              <a:rPr lang="el-GR" dirty="0"/>
              <a:t>27,8%</a:t>
            </a:r>
            <a:endParaRPr lang="el-GR" dirty="0" smtClean="0"/>
          </a:p>
          <a:p>
            <a:r>
              <a:rPr lang="el-GR" dirty="0" smtClean="0"/>
              <a:t>Μικρή συνάφεια		10</a:t>
            </a:r>
            <a:r>
              <a:rPr lang="el-GR" dirty="0"/>
              <a:t>%</a:t>
            </a:r>
            <a:endParaRPr lang="el-GR" dirty="0" smtClean="0"/>
          </a:p>
          <a:p>
            <a:r>
              <a:rPr lang="el-GR" dirty="0" smtClean="0"/>
              <a:t>Άσχετο αντικείμενο		4 συμμετέχοντες</a:t>
            </a:r>
          </a:p>
          <a:p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r>
              <a:rPr lang="el-GR" i="1" dirty="0" smtClean="0"/>
              <a:t>Στα </a:t>
            </a:r>
            <a:r>
              <a:rPr lang="el-GR" i="1" dirty="0"/>
              <a:t>σχόλια στην ερώτηση, οι συνάδελφοι έχουν συμπεριλάβει την περιγραφή των θέσεων και των αντικειμένων ενασχόλησής τους.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781673" y="2180496"/>
            <a:ext cx="3810216" cy="2564454"/>
            <a:chOff x="6172073" y="2276352"/>
            <a:chExt cx="3810216" cy="25644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2073" y="2276352"/>
              <a:ext cx="2648077" cy="256445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05761" y="3938531"/>
              <a:ext cx="1276528" cy="809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8518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Επαρκεια στελεχωσησ υπηρεσιων</a:t>
            </a:r>
            <a:endParaRPr lang="el-GR" dirty="0"/>
          </a:p>
        </p:txBody>
      </p:sp>
      <p:pic>
        <p:nvPicPr>
          <p:cNvPr id="4" name="image9.png" descr="Γράφημα απάντησης φορμών. Τίτλος ερωτήματος: Είναι επαρκώς στελεχωμένη η Υπηρεσία σας; &#10;(Επιθυμητή, για λόγους σύγκρισης, η απάντηση σε επίπεδο τμήματος. Αν απαντήσετε διαφορετικά, παρακαλούμε σχολιάστε στο σχετικό πεδίο)&#10;. Αριθμός απαντήσεων: 230 απαντήσεις.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478145" y="2600325"/>
            <a:ext cx="6361430" cy="3019425"/>
          </a:xfrm>
          <a:prstGeom prst="rect">
            <a:avLst/>
          </a:prstGeom>
          <a:ln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4896953" cy="3678303"/>
          </a:xfrm>
        </p:spPr>
        <p:txBody>
          <a:bodyPr/>
          <a:lstStyle/>
          <a:p>
            <a:r>
              <a:rPr lang="el-GR" dirty="0" smtClean="0"/>
              <a:t>133 </a:t>
            </a:r>
            <a:r>
              <a:rPr lang="el-GR" dirty="0"/>
              <a:t>από τους ερωτηθέντες δηλώνουν φτωχή στελέχωση των Υπηρεσιών </a:t>
            </a:r>
            <a:r>
              <a:rPr lang="el-GR" dirty="0" smtClean="0"/>
              <a:t>τους</a:t>
            </a:r>
          </a:p>
          <a:p>
            <a:r>
              <a:rPr lang="el-GR" dirty="0" smtClean="0"/>
              <a:t>19 </a:t>
            </a:r>
            <a:r>
              <a:rPr lang="el-GR" dirty="0"/>
              <a:t>είναι οι μόνοι απασχολούμενοι στο Τμήμα </a:t>
            </a:r>
            <a:r>
              <a:rPr lang="el-GR" dirty="0" smtClean="0"/>
              <a:t>τους</a:t>
            </a:r>
          </a:p>
          <a:p>
            <a:pPr marL="0" indent="0">
              <a:buNone/>
            </a:pPr>
            <a:r>
              <a:rPr lang="el-GR" i="1" dirty="0" smtClean="0"/>
              <a:t>Ελάχιστος αριθμός </a:t>
            </a:r>
            <a:r>
              <a:rPr lang="el-GR" i="1" dirty="0"/>
              <a:t>υπαλλήλων ανά </a:t>
            </a:r>
            <a:r>
              <a:rPr lang="el-GR" i="1" dirty="0" smtClean="0"/>
              <a:t>Τμήμα</a:t>
            </a:r>
          </a:p>
          <a:p>
            <a:pPr lvl="1"/>
            <a:r>
              <a:rPr lang="el-GR" dirty="0" smtClean="0"/>
              <a:t>χαρακτηριστικά </a:t>
            </a:r>
            <a:r>
              <a:rPr lang="el-GR" dirty="0"/>
              <a:t>αναφέρεται «</a:t>
            </a:r>
            <a:r>
              <a:rPr lang="el-GR" i="1" dirty="0"/>
              <a:t>2 </a:t>
            </a:r>
            <a:r>
              <a:rPr lang="el-GR" i="1" dirty="0" smtClean="0"/>
              <a:t>άτομα </a:t>
            </a:r>
            <a:r>
              <a:rPr lang="el-GR" i="1" dirty="0"/>
              <a:t>για 35 </a:t>
            </a:r>
            <a:r>
              <a:rPr lang="el-GR" i="1" dirty="0" smtClean="0"/>
              <a:t>αρμοδιότητες</a:t>
            </a:r>
            <a:r>
              <a:rPr lang="el-GR" dirty="0" smtClean="0"/>
              <a:t>»</a:t>
            </a:r>
          </a:p>
          <a:p>
            <a:pPr lvl="1"/>
            <a:r>
              <a:rPr lang="el-GR" dirty="0" smtClean="0"/>
              <a:t>πολλαπλές </a:t>
            </a:r>
            <a:r>
              <a:rPr lang="el-GR" dirty="0"/>
              <a:t>αποχωρήσεις λόγω συνταξιοδοτήσεων που δημιουργούν κενά που δεν αναπληρώνονται!</a:t>
            </a:r>
          </a:p>
        </p:txBody>
      </p:sp>
    </p:spTree>
    <p:extLst>
      <p:ext uri="{BB962C8B-B14F-4D97-AF65-F5344CB8AC3E}">
        <p14:creationId xmlns:p14="http://schemas.microsoft.com/office/powerpoint/2010/main" xmlns="" val="157774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Εξοπλισμοσ – μεσα</a:t>
            </a:r>
            <a:br>
              <a:rPr lang="el-GR" dirty="0" smtClean="0"/>
            </a:br>
            <a:r>
              <a:rPr lang="el-GR" dirty="0" smtClean="0"/>
              <a:t>(γραφικη υλη, η/υ, περιφερειακα, αναλωσιμα, κλπ.)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4114633" cy="3678303"/>
          </a:xfrm>
        </p:spPr>
        <p:txBody>
          <a:bodyPr>
            <a:normAutofit/>
          </a:bodyPr>
          <a:lstStyle/>
          <a:p>
            <a:r>
              <a:rPr lang="el-GR" dirty="0"/>
              <a:t>Θετική </a:t>
            </a:r>
            <a:r>
              <a:rPr lang="el-GR" dirty="0" smtClean="0"/>
              <a:t>εικόνα, υψηλά ποσοστά διαθεσιμότητας μέσων και εξοπλισμού, μεταξύ 62</a:t>
            </a:r>
            <a:r>
              <a:rPr lang="el-GR" dirty="0"/>
              <a:t>% και 81</a:t>
            </a:r>
            <a:r>
              <a:rPr lang="el-GR" dirty="0" smtClean="0"/>
              <a:t>%</a:t>
            </a:r>
          </a:p>
          <a:p>
            <a:r>
              <a:rPr lang="el-GR" dirty="0" smtClean="0"/>
              <a:t>Υστέρηση στον </a:t>
            </a:r>
            <a:r>
              <a:rPr lang="el-GR" dirty="0"/>
              <a:t>εξοπλισμό με ειδικά λογισμικά, όπως σχεδιαστικά προγράμματα και βάσεις δεδομένων κωδικοποίησης νομοθεσίας / νομολογίας.</a:t>
            </a:r>
          </a:p>
          <a:p>
            <a:endParaRPr lang="el-GR" dirty="0"/>
          </a:p>
        </p:txBody>
      </p:sp>
      <p:pic>
        <p:nvPicPr>
          <p:cNvPr id="4" name="image8.png" descr="Γράφημα απάντησης φορμών. Τίτλος ερωτήματος: Διατίθενται για την εκτέλεση των καθηκόντων σας: επαρκής γραφική ύλη, αναλώσιμα αλλά και Η/Υ, περιφερειακά και λογισμικό; &#10;(Επιλέξτε μόνο εκείνα που διατίθενται επαρκώς)&#10;. Αριθμός απαντήσεων: 230 απαντήσεις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39995" y="2335389"/>
            <a:ext cx="6658451" cy="336851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="" val="119847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αξιολογηση</a:t>
            </a:r>
            <a:endParaRPr lang="el-GR" dirty="0"/>
          </a:p>
        </p:txBody>
      </p:sp>
      <p:pic>
        <p:nvPicPr>
          <p:cNvPr id="4" name="image1.png" descr="Γράφημα απάντησης φορμών. Τίτλος ερωτήματος: Συμμετέχετε στην Αξιολόγηση;&#10;. Αριθμός απαντήσεων: 230 απαντήσεις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1217" y="1851123"/>
            <a:ext cx="6053138" cy="2538413"/>
          </a:xfrm>
          <a:prstGeom prst="rect">
            <a:avLst/>
          </a:prstGeom>
          <a:ln/>
        </p:spPr>
      </p:pic>
      <p:pic>
        <p:nvPicPr>
          <p:cNvPr id="5" name="image12.png" descr="Γράφημα απάντησης φορμών. Τίτλος ερωτήματος: Θεωρείτε ότι η Αξιολόγηση είναι αξιοκρατική και αντιπροσωπευτική;&#10;. Αριθμός απαντήσεων: 230 απαντήσεις."/>
          <p:cNvPicPr>
            <a:picLocks noChangeAspect="1"/>
          </p:cNvPicPr>
          <p:nvPr/>
        </p:nvPicPr>
        <p:blipFill>
          <a:blip r:embed="rId3"/>
          <a:srcRect r="25581"/>
          <a:stretch>
            <a:fillRect/>
          </a:stretch>
        </p:blipFill>
        <p:spPr>
          <a:xfrm>
            <a:off x="7542998" y="3399696"/>
            <a:ext cx="4504685" cy="2538413"/>
          </a:xfrm>
          <a:prstGeom prst="rect">
            <a:avLst/>
          </a:prstGeom>
          <a:ln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68" y="2019300"/>
            <a:ext cx="4162258" cy="3839499"/>
          </a:xfrm>
        </p:spPr>
        <p:txBody>
          <a:bodyPr>
            <a:normAutofit/>
          </a:bodyPr>
          <a:lstStyle/>
          <a:p>
            <a:r>
              <a:rPr lang="el-GR" dirty="0" smtClean="0"/>
              <a:t>Σχεδόν </a:t>
            </a:r>
            <a:r>
              <a:rPr lang="el-GR" dirty="0"/>
              <a:t>το ίδιο ποσοστό που συμμετέχει στην αξιολόγηση θεωρεί ότι δεν είναι αξιοκρατική και </a:t>
            </a:r>
            <a:r>
              <a:rPr lang="el-GR" dirty="0" smtClean="0"/>
              <a:t>αντιπροσωπευτική</a:t>
            </a:r>
          </a:p>
          <a:p>
            <a:r>
              <a:rPr lang="el-GR" dirty="0" smtClean="0"/>
              <a:t>Στους </a:t>
            </a:r>
            <a:r>
              <a:rPr lang="el-GR" dirty="0"/>
              <a:t>σχολιασμούς επικρατούν οι αναφορές στην ανάγκη να γίνουν οι κρίσεις των Προϊσταμένων ώστε να </a:t>
            </a:r>
            <a:r>
              <a:rPr lang="el-GR" dirty="0" smtClean="0"/>
              <a:t>νομιμοποιούνται </a:t>
            </a:r>
            <a:r>
              <a:rPr lang="el-GR" dirty="0"/>
              <a:t>να κρίνουν τους υφισταμένους τους ενώ δεν λείπουν οι αναφορές στη στοχοθεσία και στην ανάγκη να τεθούν αντικειμενικά κριτήρια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34557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Αναπτυξιακεσ εταιρειεσ οτα</a:t>
            </a:r>
            <a:endParaRPr lang="el-GR" dirty="0"/>
          </a:p>
        </p:txBody>
      </p:sp>
      <p:grpSp>
        <p:nvGrpSpPr>
          <p:cNvPr id="6" name="Group 5"/>
          <p:cNvGrpSpPr/>
          <p:nvPr/>
        </p:nvGrpSpPr>
        <p:grpSpPr>
          <a:xfrm>
            <a:off x="4199571" y="1856104"/>
            <a:ext cx="7991475" cy="4071592"/>
            <a:chOff x="4066221" y="1856104"/>
            <a:chExt cx="7991475" cy="4071592"/>
          </a:xfrm>
        </p:grpSpPr>
        <p:pic>
          <p:nvPicPr>
            <p:cNvPr id="4" name="image11.png" descr="Γράφημα απάντησης φορμών. Τίτλος ερωτήματος: Έχει επηρεαστεί η εργασία σας από τη σύσταση Αναπτυξιακής Εταιρείας ΟΤΑ;&#10;. Αριθμός απαντήσεων: 230 απαντήσεις.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066221" y="1856104"/>
              <a:ext cx="5572125" cy="2338388"/>
            </a:xfrm>
            <a:prstGeom prst="rect">
              <a:avLst/>
            </a:prstGeom>
            <a:ln/>
          </p:spPr>
        </p:pic>
        <p:pic>
          <p:nvPicPr>
            <p:cNvPr id="5" name="image4.png" descr="Γράφημα απάντησης φορμών. Τίτλος ερωτήματος: Συμφωνείτε με τη σύσταση και τη λειτουργία τέτοιου είδους αναπτυξιακών οργανισμών;&#10;. Αριθμός απαντήσεων: 230 απαντήσεις.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485571" y="3589308"/>
              <a:ext cx="5572125" cy="2338388"/>
            </a:xfrm>
            <a:prstGeom prst="rect">
              <a:avLst/>
            </a:prstGeom>
            <a:ln/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43" y="2180496"/>
            <a:ext cx="4657558" cy="3678303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Μόλις </a:t>
            </a:r>
            <a:r>
              <a:rPr lang="el-GR" dirty="0"/>
              <a:t>ένα ποσοστό κοντά στο 10% των συμμετεχόντων έχει δεχθεί σχετικές επιρροές στην εργασία του από τη σύσταση αναπτυξιακών </a:t>
            </a:r>
            <a:r>
              <a:rPr lang="el-GR" dirty="0" smtClean="0"/>
              <a:t>οργανισμών</a:t>
            </a:r>
          </a:p>
          <a:p>
            <a:r>
              <a:rPr lang="el-GR" dirty="0" smtClean="0"/>
              <a:t>Εξίσου </a:t>
            </a:r>
            <a:r>
              <a:rPr lang="el-GR" dirty="0"/>
              <a:t>μικρό ποσοστό (10%) εκ των συμμετεχόντων δήλωσε ότι συμφωνεί με τη σύσταση και τη λειτουργία τέτοιου είδους αναπτυξιακών οργανισμών ενώ ένα αξιόλογο ποσοστό 40% βρίσκεται στον αντίποδα και διαφωνεί, την ίδια στιγμή που οι υπόλοιποι μισοί των συμμετεχόντων δεν γνωρίζουν ή δεν απαντούν στην ερώτηση</a:t>
            </a:r>
          </a:p>
        </p:txBody>
      </p:sp>
    </p:spTree>
    <p:extLst>
      <p:ext uri="{BB962C8B-B14F-4D97-AF65-F5344CB8AC3E}">
        <p14:creationId xmlns:p14="http://schemas.microsoft.com/office/powerpoint/2010/main" xmlns="" val="817383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Πιεσεισ στην εκτελεση των υπηρεσιακων καθηκοντων</a:t>
            </a:r>
            <a:endParaRPr lang="el-GR" dirty="0"/>
          </a:p>
        </p:txBody>
      </p:sp>
      <p:pic>
        <p:nvPicPr>
          <p:cNvPr id="4" name="image2.png" descr="Γράφημα απάντησης φορμών. Τίτλος ερωτήματος: Δέχεστε πιέσεις στην εκτέλεση των καθηκόντων σας και τι είδους είναι αυτές;&#10;. Αριθμός απαντήσεων: 230 απαντήσεις."/>
          <p:cNvPicPr>
            <a:picLocks noChangeAspect="1"/>
          </p:cNvPicPr>
          <p:nvPr/>
        </p:nvPicPr>
        <p:blipFill rotWithShape="1">
          <a:blip r:embed="rId2"/>
          <a:srcRect r="10990" b="64535"/>
          <a:stretch/>
        </p:blipFill>
        <p:spPr>
          <a:xfrm>
            <a:off x="4143373" y="2014534"/>
            <a:ext cx="7604947" cy="2601936"/>
          </a:xfrm>
          <a:prstGeom prst="rect">
            <a:avLst/>
          </a:prstGeom>
          <a:ln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93" y="2047146"/>
            <a:ext cx="3990808" cy="3678303"/>
          </a:xfrm>
        </p:spPr>
        <p:txBody>
          <a:bodyPr>
            <a:normAutofit/>
          </a:bodyPr>
          <a:lstStyle/>
          <a:p>
            <a:r>
              <a:rPr lang="el-GR" dirty="0" smtClean="0"/>
              <a:t>Μεγάλος </a:t>
            </a:r>
            <a:r>
              <a:rPr lang="el-GR" dirty="0"/>
              <a:t>όγκος </a:t>
            </a:r>
            <a:r>
              <a:rPr lang="el-GR" dirty="0" smtClean="0"/>
              <a:t>χρεώσεων</a:t>
            </a:r>
          </a:p>
          <a:p>
            <a:r>
              <a:rPr lang="el-GR" dirty="0" smtClean="0"/>
              <a:t>Δαιδαλώδης νομοθεσία</a:t>
            </a:r>
          </a:p>
          <a:p>
            <a:r>
              <a:rPr lang="el-GR" dirty="0" smtClean="0"/>
              <a:t>Νομικές ευθύνες</a:t>
            </a:r>
          </a:p>
          <a:p>
            <a:r>
              <a:rPr lang="el-GR" dirty="0" smtClean="0"/>
              <a:t>Ασφυκτικά χρονοδιαγράμματα</a:t>
            </a:r>
          </a:p>
          <a:p>
            <a:r>
              <a:rPr lang="el-GR" dirty="0" smtClean="0"/>
              <a:t>Πολιτικοί Προϊστάμενοι</a:t>
            </a:r>
          </a:p>
          <a:p>
            <a:r>
              <a:rPr lang="el-GR" dirty="0" smtClean="0"/>
              <a:t>Εξυπηρέτηση Κοινού</a:t>
            </a:r>
          </a:p>
          <a:p>
            <a:r>
              <a:rPr lang="el-GR" dirty="0" smtClean="0"/>
              <a:t>Παρεμβάσεις</a:t>
            </a:r>
          </a:p>
          <a:p>
            <a:r>
              <a:rPr lang="el-GR" dirty="0" smtClean="0"/>
              <a:t>Εργασιακός </a:t>
            </a:r>
            <a:r>
              <a:rPr lang="el-GR" dirty="0"/>
              <a:t>εκφοβισμός </a:t>
            </a:r>
            <a:r>
              <a:rPr lang="el-GR" dirty="0" smtClean="0"/>
              <a:t>(</a:t>
            </a:r>
            <a:r>
              <a:rPr lang="en-US" dirty="0" smtClean="0"/>
              <a:t>“</a:t>
            </a:r>
            <a:r>
              <a:rPr lang="el-GR" dirty="0" smtClean="0"/>
              <a:t>bullying</a:t>
            </a:r>
            <a:r>
              <a:rPr lang="en-US" dirty="0" smtClean="0"/>
              <a:t>”</a:t>
            </a:r>
            <a:r>
              <a:rPr lang="el-GR" dirty="0" smtClean="0"/>
              <a:t>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48250" y="5394258"/>
            <a:ext cx="8829507" cy="464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l-GR" i="1" dirty="0" smtClean="0"/>
              <a:t>Οκτώ (8) από τους συμμετέχοντες απάντησαν ότι δεν δέχονται πιέσεις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7863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Διαχειριση Πιεσεων</a:t>
            </a:r>
            <a:br>
              <a:rPr lang="el-GR" dirty="0" smtClean="0"/>
            </a:br>
            <a:r>
              <a:rPr lang="el-GR" dirty="0" smtClean="0"/>
              <a:t>στην </a:t>
            </a:r>
            <a:r>
              <a:rPr lang="el-GR" dirty="0"/>
              <a:t>εκτελεση των υπηρεσιακων καθηκοντων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>
            <a:normAutofit/>
          </a:bodyPr>
          <a:lstStyle/>
          <a:p>
            <a:r>
              <a:rPr lang="el-GR" dirty="0" smtClean="0"/>
              <a:t>Η </a:t>
            </a:r>
            <a:r>
              <a:rPr lang="el-GR" dirty="0"/>
              <a:t>πλειονότητα των συναδέλφων </a:t>
            </a:r>
            <a:r>
              <a:rPr lang="el-GR" dirty="0" smtClean="0"/>
              <a:t>δηλώνουν </a:t>
            </a:r>
            <a:r>
              <a:rPr lang="el-GR" dirty="0"/>
              <a:t>ότι «</a:t>
            </a:r>
            <a:r>
              <a:rPr lang="el-GR" i="1" dirty="0"/>
              <a:t>απλά υπομένουν και εύχονται να μην υπάρξει κακή εξέλιξη</a:t>
            </a:r>
            <a:r>
              <a:rPr lang="el-GR" dirty="0" smtClean="0"/>
              <a:t>»</a:t>
            </a:r>
          </a:p>
          <a:p>
            <a:r>
              <a:rPr lang="el-GR" dirty="0" smtClean="0"/>
              <a:t>Οι μισοί επιλέγουν «</a:t>
            </a:r>
            <a:r>
              <a:rPr lang="el-GR" i="1" dirty="0"/>
              <a:t>περισσότερη και σκληρότερη δουλειά</a:t>
            </a:r>
            <a:r>
              <a:rPr lang="el-GR" dirty="0" smtClean="0"/>
              <a:t>»</a:t>
            </a:r>
          </a:p>
          <a:p>
            <a:r>
              <a:rPr lang="el-GR" dirty="0" smtClean="0"/>
              <a:t>33% </a:t>
            </a:r>
            <a:r>
              <a:rPr lang="el-GR" dirty="0"/>
              <a:t>των </a:t>
            </a:r>
            <a:r>
              <a:rPr lang="el-GR" dirty="0" smtClean="0"/>
              <a:t>συναδέλφων παίρνει </a:t>
            </a:r>
            <a:r>
              <a:rPr lang="el-GR" dirty="0"/>
              <a:t>δουλειά στο </a:t>
            </a:r>
            <a:r>
              <a:rPr lang="el-GR" dirty="0" smtClean="0"/>
              <a:t>σπίτι</a:t>
            </a:r>
          </a:p>
          <a:p>
            <a:r>
              <a:rPr lang="el-GR" dirty="0" smtClean="0"/>
              <a:t>Υπερωρίες </a:t>
            </a:r>
            <a:r>
              <a:rPr lang="el-GR" dirty="0"/>
              <a:t>(11/230 συμμετέχοντες</a:t>
            </a:r>
            <a:r>
              <a:rPr lang="el-GR" dirty="0" smtClean="0"/>
              <a:t>)</a:t>
            </a:r>
          </a:p>
          <a:p>
            <a:r>
              <a:rPr lang="el-GR" dirty="0" smtClean="0"/>
              <a:t>Αυστηρό </a:t>
            </a:r>
            <a:r>
              <a:rPr lang="el-GR" dirty="0"/>
              <a:t>ωράριο Κοινού (6/230 συμμετέχοντες</a:t>
            </a:r>
            <a:r>
              <a:rPr lang="el-GR" dirty="0" smtClean="0"/>
              <a:t>)</a:t>
            </a:r>
          </a:p>
          <a:p>
            <a:r>
              <a:rPr lang="el-GR" dirty="0" smtClean="0"/>
              <a:t>Παράλληλα καθήκοντα (16,5%)</a:t>
            </a:r>
          </a:p>
          <a:p>
            <a:r>
              <a:rPr lang="el-GR" dirty="0" smtClean="0"/>
              <a:t>Υποστήριξη από την ΕΜΔΥΔΑΣ</a:t>
            </a:r>
          </a:p>
        </p:txBody>
      </p:sp>
      <p:pic>
        <p:nvPicPr>
          <p:cNvPr id="4" name="image6.png" descr="Γράφημα απάντησης φορμών. Τίτλος ερωτήματος: Πως διαχειρίζεστε τις πιέσεις αυτές;&#10;. Αριθμός απαντήσεων: 230 απαντήσεις."/>
          <p:cNvPicPr>
            <a:picLocks noChangeAspect="1"/>
          </p:cNvPicPr>
          <p:nvPr/>
        </p:nvPicPr>
        <p:blipFill rotWithShape="1">
          <a:blip r:embed="rId2"/>
          <a:srcRect r="7291" b="68011"/>
          <a:stretch/>
        </p:blipFill>
        <p:spPr>
          <a:xfrm>
            <a:off x="5993763" y="3033957"/>
            <a:ext cx="6172983" cy="2168516"/>
          </a:xfrm>
          <a:prstGeom prst="rect">
            <a:avLst/>
          </a:prstGeom>
          <a:ln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81358" y="5362575"/>
            <a:ext cx="11029449" cy="5247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l-GR" sz="1400" i="1" dirty="0" smtClean="0"/>
              <a:t>Αξίζει να σημειωθεί η αισιόδοξη απάντηση ότι οι πιέσεις: «Δεν σας πειράζουν και πολύ γιατί παίρνετε ηθική ικανοποίηση μιας και η εργασία σας αναγνωρίζεται από τους Προϊσταμένους σας και από τους Πολίτες που εξυπηρετείτε» που επιλέχθηκε από 29 συμμετέχοντες (12,6%)!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xmlns="" val="31913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5049</TotalTime>
  <Words>525</Words>
  <Application>Microsoft Office PowerPoint</Application>
  <PresentationFormat>Προσαρμογή</PresentationFormat>
  <Paragraphs>74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Dividend</vt:lpstr>
      <vt:lpstr>ΠΑΡΟΥΣΙΑΣΗ ΑΠΟΤΕΛΕΣΜΑΤΩΝ ΕΡΩΤΗΜΑΤΟΛΟΓΙΟΥ ΕΜΔΥΔΑΣ ΚΜ   ΙΟΥΝΙΟΣ – ΙΟΥΛΙΟΣ 2023 </vt:lpstr>
      <vt:lpstr>Συμμετεχοντεσ (ΚΑΤΑΝΟΜΗ ΑΝΑ ΥΠΗΡΕΣΙΑ ΚΑΙ ΑΝΑ ΘΕΣΗ ΕΥΘΥΝΗΣ)</vt:lpstr>
      <vt:lpstr>Συναφεια ειδικοτητασ / επιπεδου σπουδων</vt:lpstr>
      <vt:lpstr>Επαρκεια στελεχωσησ υπηρεσιων</vt:lpstr>
      <vt:lpstr>Εξοπλισμοσ – μεσα (γραφικη υλη, η/υ, περιφερειακα, αναλωσιμα, κλπ.)</vt:lpstr>
      <vt:lpstr>αξιολογηση</vt:lpstr>
      <vt:lpstr>Αναπτυξιακεσ εταιρειεσ οτα</vt:lpstr>
      <vt:lpstr>Πιεσεισ στην εκτελεση των υπηρεσιακων καθηκοντων</vt:lpstr>
      <vt:lpstr>Διαχειριση Πιεσεων στην εκτελεση των υπηρεσιακων καθηκοντων</vt:lpstr>
      <vt:lpstr>Αλληλεγγυη προϊσταμενων</vt:lpstr>
      <vt:lpstr>Επιρροεσ στην προσωπικη ζωη</vt:lpstr>
      <vt:lpstr>Ενεργοποιηση για την αντιμετωπιση προβληματων στο εργασιακο περιβαλλον</vt:lpstr>
      <vt:lpstr>Ενεργοποιηση για την αντιμετωπιση προβληματων στο εργασιακο περιβαλλον</vt:lpstr>
      <vt:lpstr>ΠΑΡΟΥΣΙΑΣΗ ΑΠΟΤΕΛΕΣΜΑΤΩΝ ΕΡΩΤΗΜΑΤΟΛΟΓΙΟΥ ΕΜΔΥΔΑΣ ΚΜ   ΙΟΥΝΙΟΣ – ΙΟΥΛΙΟΣ 2023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ΠΑΡΟΥΣΙΑΣΗ ΑΠΟΤΕΛΕΣΜΑΤΩΝ ΕΡΩΤΗΜΑΤΟΛΟΓΙΟΥ ΕΜΔΥΔΑΣ ΚΜ   ΙΟΥΝΙΟΣ – ΙΟΥΛΙΟΣ 2023</dc:title>
  <dc:creator>E.Farmaki</dc:creator>
  <cp:lastModifiedBy>user</cp:lastModifiedBy>
  <cp:revision>20</cp:revision>
  <dcterms:created xsi:type="dcterms:W3CDTF">2024-03-31T12:34:43Z</dcterms:created>
  <dcterms:modified xsi:type="dcterms:W3CDTF">2024-04-17T12:06:24Z</dcterms:modified>
</cp:coreProperties>
</file>